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2" r:id="rId6"/>
    <p:sldId id="263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85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174" autoAdjust="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CE4E-116C-4FCD-A504-4EF0068A291A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C6F74-7912-43F9-B14A-352C68996D5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199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6F74-7912-43F9-B14A-352C68996D57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401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27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260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406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214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93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839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94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683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870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528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A6F2BE5-F655-4D05-AE87-A320A379A5CB}" type="datetimeFigureOut">
              <a:rPr lang="vi-VN" smtClean="0"/>
              <a:t>10/01/2024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9698FB-2136-41A4-B9B8-1E4B5723AE16}" type="slidenum">
              <a:rPr lang="vi-VN" smtClean="0"/>
              <a:t>‹#›</a:t>
            </a:fld>
            <a:endParaRPr lang="vi-V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32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F6A11A2-9315-8926-E685-885A28EEF6CA}"/>
              </a:ext>
            </a:extLst>
          </p:cNvPr>
          <p:cNvSpPr txBox="1"/>
          <p:nvPr/>
        </p:nvSpPr>
        <p:spPr>
          <a:xfrm>
            <a:off x="195208" y="0"/>
            <a:ext cx="1118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TRƯỜNG ĐẠI HỌC AN GIANG </a:t>
            </a:r>
            <a:endParaRPr lang="vi-VN" sz="24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KHOA CÔNG NGHỆ THÔNG TIN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9209A2-CB37-8209-FD50-684779D2DFFF}"/>
              </a:ext>
            </a:extLst>
          </p:cNvPr>
          <p:cNvSpPr txBox="1"/>
          <p:nvPr/>
        </p:nvSpPr>
        <p:spPr>
          <a:xfrm>
            <a:off x="1900719" y="961308"/>
            <a:ext cx="8126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BÁO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CÁO ĐỒ ÁN MÔN HỌC XÂY DỰNG ỨNG DỤNG HƯỚNG DỊCH VỤ</a:t>
            </a:r>
            <a:endParaRPr lang="vi-VN" sz="24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1CD0876-7395-FD5E-F411-FACFEB610326}"/>
              </a:ext>
            </a:extLst>
          </p:cNvPr>
          <p:cNvSpPr txBox="1"/>
          <p:nvPr/>
        </p:nvSpPr>
        <p:spPr>
          <a:xfrm>
            <a:off x="2229492" y="1856626"/>
            <a:ext cx="746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WEBSITE XEM PHIM TRỰC TUYẾN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3E1C9A6-24F4-DAD4-C5D8-BA26A11DDEB5}"/>
              </a:ext>
            </a:extLst>
          </p:cNvPr>
          <p:cNvSpPr txBox="1"/>
          <p:nvPr/>
        </p:nvSpPr>
        <p:spPr>
          <a:xfrm>
            <a:off x="2467984" y="2476340"/>
            <a:ext cx="6935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MSSV: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DTH206038</a:t>
            </a:r>
          </a:p>
          <a:p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Nguyễn Thanh Tú- MSSV: DTH206045 </a:t>
            </a:r>
          </a:p>
          <a:p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Hoài Thanh –MSSV: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DTH205978 </a:t>
            </a:r>
          </a:p>
          <a:p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Đặng Hoàng Vũ – MSSV: DTH206066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EBB0979-61BB-B6C9-70AE-D524443DDD22}"/>
              </a:ext>
            </a:extLst>
          </p:cNvPr>
          <p:cNvSpPr txBox="1"/>
          <p:nvPr/>
        </p:nvSpPr>
        <p:spPr>
          <a:xfrm>
            <a:off x="2684649" y="4573381"/>
            <a:ext cx="593846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vi-V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GIẢNG VIÊN HƯỚNG DẪN: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vi-V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HUỲNH CAO THẾ CƯỜNG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vi-VN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26B654A-F2D8-9640-808B-93B2A635EBD0}"/>
              </a:ext>
            </a:extLst>
          </p:cNvPr>
          <p:cNvSpPr txBox="1"/>
          <p:nvPr/>
        </p:nvSpPr>
        <p:spPr>
          <a:xfrm>
            <a:off x="3167472" y="5674915"/>
            <a:ext cx="481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GIANG, 1-2024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262367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3F0238C-E126-823D-7069-FFE68E880144}"/>
              </a:ext>
            </a:extLst>
          </p:cNvPr>
          <p:cNvSpPr txBox="1"/>
          <p:nvPr/>
        </p:nvSpPr>
        <p:spPr>
          <a:xfrm>
            <a:off x="132203" y="0"/>
            <a:ext cx="3999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Sau khi đăng nhập thành công, sẽ hiển thị các thư mục của 2 máy (bên trái là máy thật, bên phải là máy ảo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Ubuntu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 </a:t>
            </a:r>
            <a:endParaRPr lang="vi-VN" sz="2400" dirty="0"/>
          </a:p>
        </p:txBody>
      </p:sp>
      <p:pic>
        <p:nvPicPr>
          <p:cNvPr id="12298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C20197B-E4A6-98EE-B4EA-CB9D139D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9660"/>
            <a:ext cx="6610120" cy="528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76394395-7C8F-8732-2B60-F43C6F2662A2}"/>
              </a:ext>
            </a:extLst>
          </p:cNvPr>
          <p:cNvSpPr txBox="1"/>
          <p:nvPr/>
        </p:nvSpPr>
        <p:spPr>
          <a:xfrm>
            <a:off x="7491470" y="308472"/>
            <a:ext cx="3249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kiểm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gcc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phù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hợp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với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phiên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bản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hay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không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ta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lệnh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gcc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–version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endParaRPr lang="vi-VN" dirty="0"/>
          </a:p>
        </p:txBody>
      </p:sp>
      <p:pic>
        <p:nvPicPr>
          <p:cNvPr id="12300" name="Picture 1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C966C9D-AD1D-56FE-26F5-91475003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25" y="2047050"/>
            <a:ext cx="5185272" cy="15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0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451A965-C932-664C-B703-4F19F651E442}"/>
              </a:ext>
            </a:extLst>
          </p:cNvPr>
          <p:cNvSpPr txBox="1"/>
          <p:nvPr/>
        </p:nvSpPr>
        <p:spPr>
          <a:xfrm>
            <a:off x="110169" y="99152"/>
            <a:ext cx="5122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1.5.GCC</a:t>
            </a: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lệnh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apt install build-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esential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0815ABB8-4A9F-3D84-E611-17496D2EA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" y="1358843"/>
            <a:ext cx="12081831" cy="540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6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8D1A26D-7A46-C164-2F37-0B018FCB6C96}"/>
              </a:ext>
            </a:extLst>
          </p:cNvPr>
          <p:cNvSpPr txBox="1"/>
          <p:nvPr/>
        </p:nvSpPr>
        <p:spPr>
          <a:xfrm>
            <a:off x="167090" y="177325"/>
            <a:ext cx="5761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1.6.FTP Server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Dùng lệnh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vsftpd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vi-VN" dirty="0"/>
          </a:p>
        </p:txBody>
      </p:sp>
      <p:pic>
        <p:nvPicPr>
          <p:cNvPr id="14338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470818-58F2-6F63-867B-238E82948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1333"/>
            <a:ext cx="5761823" cy="54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6DADCC0-EBE4-7EDE-2AD8-40F715B4EB29}"/>
              </a:ext>
            </a:extLst>
          </p:cNvPr>
          <p:cNvSpPr txBox="1"/>
          <p:nvPr/>
        </p:nvSpPr>
        <p:spPr>
          <a:xfrm>
            <a:off x="6096000" y="176270"/>
            <a:ext cx="5042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lệnh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service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vsftpd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status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kiểm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trạng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thái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FTP server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hoạt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động</a:t>
            </a:r>
            <a:endParaRPr lang="vi-VN" sz="2400" dirty="0"/>
          </a:p>
        </p:txBody>
      </p:sp>
      <p:pic>
        <p:nvPicPr>
          <p:cNvPr id="14340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0ECD55-4DED-5735-A3F5-53932366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63" y="1376599"/>
            <a:ext cx="6070293" cy="20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2F6F754-C6C4-F77C-86DF-4CD59A17DC6E}"/>
              </a:ext>
            </a:extLst>
          </p:cNvPr>
          <p:cNvSpPr txBox="1"/>
          <p:nvPr/>
        </p:nvSpPr>
        <p:spPr>
          <a:xfrm>
            <a:off x="6095997" y="3732243"/>
            <a:ext cx="424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Kết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cài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đặt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ftp server </a:t>
            </a:r>
            <a:endParaRPr lang="vi-VN" sz="2400" dirty="0"/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99D8754E-6C35-1DD3-E51C-03DB0714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4338159"/>
            <a:ext cx="5761823" cy="4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078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B8408AC-FE81-6ED7-A16C-F1C28E3D87BA}"/>
              </a:ext>
            </a:extLst>
          </p:cNvPr>
          <p:cNvSpPr txBox="1"/>
          <p:nvPr/>
        </p:nvSpPr>
        <p:spPr>
          <a:xfrm>
            <a:off x="253388" y="198304"/>
            <a:ext cx="441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1.7.VNC Server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2A86A2D-C5C7-8028-7DB1-6A220CDC45B6}"/>
              </a:ext>
            </a:extLst>
          </p:cNvPr>
          <p:cNvSpPr txBox="1"/>
          <p:nvPr/>
        </p:nvSpPr>
        <p:spPr>
          <a:xfrm>
            <a:off x="132202" y="705080"/>
            <a:ext cx="610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 cài đặt VNC cho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ubuntu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dùng lệnh: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install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vino</a:t>
            </a:r>
            <a:endParaRPr lang="vi-VN" sz="2400" dirty="0"/>
          </a:p>
        </p:txBody>
      </p:sp>
      <p:pic>
        <p:nvPicPr>
          <p:cNvPr id="15362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144F7F-E855-0A92-C6E2-A17F27B06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" y="1713390"/>
            <a:ext cx="6544020" cy="443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4521280-30A2-58BC-9ABC-AD5EE3B89004}"/>
              </a:ext>
            </a:extLst>
          </p:cNvPr>
          <p:cNvSpPr txBox="1"/>
          <p:nvPr/>
        </p:nvSpPr>
        <p:spPr>
          <a:xfrm>
            <a:off x="6984694" y="198304"/>
            <a:ext cx="4417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Kiểm tra địa chỉ IP của máy chủ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 dụng lệnh sau để xem địa chỉ IP: 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grep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vi-VN" dirty="0"/>
          </a:p>
        </p:txBody>
      </p:sp>
      <p:pic>
        <p:nvPicPr>
          <p:cNvPr id="1536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B467980-6479-DAC3-74C4-093E3B6F7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424" y="1675632"/>
            <a:ext cx="5383576" cy="261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8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C1A20F2-0DBE-9F0B-73A5-085FDDDAA7A7}"/>
              </a:ext>
            </a:extLst>
          </p:cNvPr>
          <p:cNvSpPr txBox="1"/>
          <p:nvPr/>
        </p:nvSpPr>
        <p:spPr>
          <a:xfrm>
            <a:off x="297455" y="143219"/>
            <a:ext cx="7381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 </a:t>
            </a:r>
            <a:endParaRPr lang="vi-V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vi-VN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F45230C-76EA-C1C2-B15D-AF92E57984CA}"/>
              </a:ext>
            </a:extLst>
          </p:cNvPr>
          <p:cNvSpPr txBox="1"/>
          <p:nvPr/>
        </p:nvSpPr>
        <p:spPr>
          <a:xfrm>
            <a:off x="3580482" y="143219"/>
            <a:ext cx="5023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/>
              <a:t>CHƯƠNG 2 </a:t>
            </a:r>
          </a:p>
          <a:p>
            <a:pPr algn="ctr"/>
            <a:r>
              <a:rPr lang="vi-VN" sz="2800" dirty="0"/>
              <a:t>DỰ ÁN SPRING BOOT</a:t>
            </a:r>
          </a:p>
          <a:p>
            <a:pPr algn="ctr"/>
            <a:endParaRPr lang="vi-VN" sz="28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B9AFBE0-0996-2C1A-1412-6EC9656E65AE}"/>
              </a:ext>
            </a:extLst>
          </p:cNvPr>
          <p:cNvSpPr txBox="1"/>
          <p:nvPr/>
        </p:nvSpPr>
        <p:spPr>
          <a:xfrm>
            <a:off x="1972019" y="1385007"/>
            <a:ext cx="857112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2.1.Mô tả đề tài </a:t>
            </a:r>
          </a:p>
          <a:p>
            <a:pPr algn="just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Việc tạo ra một trang website xem phim trực tuyến có thể mang lại sự thuận tiện và đa dạng cho người dùng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.</a:t>
            </a: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endParaRPr lang="vi-VN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2.2. Công nghệ sử dụng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 rtl="0" fontAlgn="base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rtl="0" fontAlgn="base"/>
            <a:endParaRPr lang="vi-V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    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Website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sử dụng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NexJS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front-end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framework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và   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Spring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boot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back-end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framework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cùng với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MySQL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dùng để lưu trữ dữ liệu </a:t>
            </a:r>
            <a:endParaRPr lang="vi-VN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/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26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059F25E-062E-C161-C4F0-0333CED16DD4}"/>
              </a:ext>
            </a:extLst>
          </p:cNvPr>
          <p:cNvSpPr txBox="1"/>
          <p:nvPr/>
        </p:nvSpPr>
        <p:spPr>
          <a:xfrm>
            <a:off x="253388" y="121186"/>
            <a:ext cx="11777031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2.3.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 Phân tích và thiết kế </a:t>
            </a:r>
          </a:p>
          <a:p>
            <a:pPr algn="ctr"/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2.3.1.Phân tích cơ sở dữ liệu 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31D5110E-4345-BCA6-4606-3AC46820F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142" y="1054807"/>
            <a:ext cx="91630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6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ECEF90E-B204-2496-1F0B-28AAEE3BC8AA}"/>
              </a:ext>
            </a:extLst>
          </p:cNvPr>
          <p:cNvSpPr txBox="1"/>
          <p:nvPr/>
        </p:nvSpPr>
        <p:spPr>
          <a:xfrm>
            <a:off x="2564176" y="654957"/>
            <a:ext cx="609783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 tiết các bảng 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 rtl="0" fontAlgn="base">
              <a:buAutoNum type="arabicPeriod"/>
            </a:pP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Bảng phim: Lưu trữ thông tin phim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Bảng theloai: Lưu trữ các thể loại của phim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phim_theloai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thể loại của từng phim (mối quan hệ nhiều-nhiều)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quocgia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quốc gia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daodien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đạo diễn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dienvien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diễn viên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phim_dienvien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thông tin diễn viên đã tham gia những phim nào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 Bảng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taikhoan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Lữu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trữ thông tin tài khoản của người dùng và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04849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F04123A-3995-E4C2-B8F7-A23C0C862794}"/>
              </a:ext>
            </a:extLst>
          </p:cNvPr>
          <p:cNvSpPr txBox="1"/>
          <p:nvPr/>
        </p:nvSpPr>
        <p:spPr>
          <a:xfrm>
            <a:off x="1233888" y="169451"/>
            <a:ext cx="771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		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2.3.2.Giao diện chương  trình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				</a:t>
            </a:r>
            <a:endParaRPr lang="vi-VN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332C7F1B-3190-DCCC-D049-C6D7B568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8" y="639407"/>
            <a:ext cx="11817424" cy="52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ABF8CD5-10A0-DE72-4573-1FD6547C2072}"/>
              </a:ext>
            </a:extLst>
          </p:cNvPr>
          <p:cNvSpPr txBox="1"/>
          <p:nvPr/>
        </p:nvSpPr>
        <p:spPr>
          <a:xfrm>
            <a:off x="3955056" y="5894453"/>
            <a:ext cx="367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chủ </a:t>
            </a:r>
          </a:p>
        </p:txBody>
      </p:sp>
    </p:spTree>
    <p:extLst>
      <p:ext uri="{BB962C8B-B14F-4D97-AF65-F5344CB8AC3E}">
        <p14:creationId xmlns:p14="http://schemas.microsoft.com/office/powerpoint/2010/main" val="428699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97381995-BEB2-B10B-C497-D1C24ED0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1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F8B3C1B-593E-F88E-5513-89E1BA2932C4}"/>
              </a:ext>
            </a:extLst>
          </p:cNvPr>
          <p:cNvSpPr txBox="1"/>
          <p:nvPr/>
        </p:nvSpPr>
        <p:spPr>
          <a:xfrm>
            <a:off x="3888954" y="5894024"/>
            <a:ext cx="409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chi tiết phim</a:t>
            </a:r>
          </a:p>
        </p:txBody>
      </p:sp>
    </p:spTree>
    <p:extLst>
      <p:ext uri="{BB962C8B-B14F-4D97-AF65-F5344CB8AC3E}">
        <p14:creationId xmlns:p14="http://schemas.microsoft.com/office/powerpoint/2010/main" val="331507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>
            <a:extLst>
              <a:ext uri="{FF2B5EF4-FFF2-40B4-BE49-F238E27FC236}">
                <a16:creationId xmlns:a16="http://schemas.microsoft.com/office/drawing/2014/main" id="{BF1B4970-2CE6-D250-FA6E-141DAC8E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5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B06C22A-582D-3485-3190-FDD0C6024558}"/>
              </a:ext>
            </a:extLst>
          </p:cNvPr>
          <p:cNvSpPr txBox="1"/>
          <p:nvPr/>
        </p:nvSpPr>
        <p:spPr>
          <a:xfrm>
            <a:off x="3833870" y="5706737"/>
            <a:ext cx="471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đăng nhập</a:t>
            </a:r>
          </a:p>
        </p:txBody>
      </p:sp>
    </p:spTree>
    <p:extLst>
      <p:ext uri="{BB962C8B-B14F-4D97-AF65-F5344CB8AC3E}">
        <p14:creationId xmlns:p14="http://schemas.microsoft.com/office/powerpoint/2010/main" val="99639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1BE858E-2267-4EF1-3571-6A6B9B0B778B}"/>
              </a:ext>
            </a:extLst>
          </p:cNvPr>
          <p:cNvSpPr txBox="1"/>
          <p:nvPr/>
        </p:nvSpPr>
        <p:spPr>
          <a:xfrm>
            <a:off x="667820" y="205483"/>
            <a:ext cx="10479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</a:p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I.CHƯƠNG 1: XÂY DỰNG SERVER</a:t>
            </a:r>
          </a:p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II.CHƯƠNG 2: DỰ ÁN SPRING BOOT</a:t>
            </a:r>
          </a:p>
        </p:txBody>
      </p:sp>
    </p:spTree>
    <p:extLst>
      <p:ext uri="{BB962C8B-B14F-4D97-AF65-F5344CB8AC3E}">
        <p14:creationId xmlns:p14="http://schemas.microsoft.com/office/powerpoint/2010/main" val="102941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A1EDF67-D0F6-43E5-B865-DD5594B752EF}"/>
              </a:ext>
            </a:extLst>
          </p:cNvPr>
          <p:cNvSpPr txBox="1"/>
          <p:nvPr/>
        </p:nvSpPr>
        <p:spPr>
          <a:xfrm>
            <a:off x="778525" y="332655"/>
            <a:ext cx="114134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2.4. Mô tả chức năng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 rtl="0" fontAlgn="base"/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2.4.1.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Đối với người dùng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 và đăng ký :Người dùng có đăng nhập và đăng ký</a:t>
            </a:r>
          </a:p>
          <a:p>
            <a:pPr algn="just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Hiển thị danh sách Phim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Hiển thị danh sách các bộ phim có sẵn để xem</a:t>
            </a:r>
          </a:p>
          <a:p>
            <a:pPr algn="just"/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Tìm Kiếm và Lọc Phim: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ó thể tìm kiếm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tựa đề, thể loại hoặc năm phát hành. 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algn="just"/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để người dùng có thể xem phim trên trang web.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2.4.2. Đối với </a:t>
            </a:r>
            <a:r>
              <a:rPr lang="vi-V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Quản lý Danh Sách Phi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</a:t>
            </a:r>
            <a:endParaRPr lang="vi-V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Quản lý Người 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P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vi-VN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vi-V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68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89995B6-B07E-AFFB-0D2C-96F0F80B0EFF}"/>
              </a:ext>
            </a:extLst>
          </p:cNvPr>
          <p:cNvSpPr txBox="1"/>
          <p:nvPr/>
        </p:nvSpPr>
        <p:spPr>
          <a:xfrm>
            <a:off x="1336400" y="221950"/>
            <a:ext cx="9760945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Ưu điểm, nhược điểm và hướng phát triển </a:t>
            </a:r>
            <a:endParaRPr lang="en-US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2.5.1.Ưu điểm</a:t>
            </a:r>
          </a:p>
          <a:p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Website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có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giao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diện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đơn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giản,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than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thiện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với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người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	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Đa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dạng nội dung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phục vụ nhu cầu đa dạng của người dùng.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PH" dirty="0"/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H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P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	</a:t>
            </a:r>
            <a:r>
              <a:rPr lang="en-PH" dirty="0"/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Phân quyền linh hoạt: Cho phép quản trị viên kiểm soát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web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hoạt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2.5.2.Nhược điểm 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vi-V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 Phí Cơ Sở Dữ Liệu và Băng Thông: Lưu trữ phim và duy trì băng thông có thể tạo áp lực tài chính lớn.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 Mật và Rủi Ro Mạng: Dữ liệu cá nhân và thanh toán của người dùng có thể gặp các vấn đề bảo mật trên mạng. </a:t>
            </a:r>
          </a:p>
          <a:p>
            <a:endParaRPr lang="vi-V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18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36D0D80-216B-0997-A71F-9AD8BDCBA5FE}"/>
              </a:ext>
            </a:extLst>
          </p:cNvPr>
          <p:cNvSpPr txBox="1"/>
          <p:nvPr/>
        </p:nvSpPr>
        <p:spPr>
          <a:xfrm>
            <a:off x="2104803" y="521152"/>
            <a:ext cx="838383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2.5.3.Hướng phát triển </a:t>
            </a:r>
            <a:endParaRPr lang="en-US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 rtl="0" fontAlgn="base"/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 rtl="0" fontAlgn="base"/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Trong tương lai, website sẽ phát triển thêm chức năng bình luận đánh giá phim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hêm phim vào danh sách yêu thích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ợi ý phim dựa vào lịch sử xem phim của người dùng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 fontAlgn="base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ăng cường hiệu suất và độ tin cậy của website. 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 rtl="0" fontAlgn="base"/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 rtl="0" fontAlgn="base"/>
            <a:endParaRPr lang="vi-VN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14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43EE03B-AAE4-2135-D5B3-C8EF00313A55}"/>
              </a:ext>
            </a:extLst>
          </p:cNvPr>
          <p:cNvSpPr txBox="1"/>
          <p:nvPr/>
        </p:nvSpPr>
        <p:spPr>
          <a:xfrm>
            <a:off x="2636703" y="2280492"/>
            <a:ext cx="6918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VÀ CÁC BẠN ĐÃ LẮNG NGHE !!!</a:t>
            </a:r>
          </a:p>
        </p:txBody>
      </p:sp>
    </p:spTree>
    <p:extLst>
      <p:ext uri="{BB962C8B-B14F-4D97-AF65-F5344CB8AC3E}">
        <p14:creationId xmlns:p14="http://schemas.microsoft.com/office/powerpoint/2010/main" val="391232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E700BE2-F84C-9FC8-6D07-881705E63866}"/>
              </a:ext>
            </a:extLst>
          </p:cNvPr>
          <p:cNvSpPr txBox="1"/>
          <p:nvPr/>
        </p:nvSpPr>
        <p:spPr>
          <a:xfrm>
            <a:off x="2865363" y="412596"/>
            <a:ext cx="11924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 : XÂY DỰNG SERVER 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Cài đặt hệ điều hành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unbuntu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. Cài đặt dịch vụ SHH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.Cài đặt dịch vụ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Webserver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.Cài đặt dịch vụ FTP Server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. GCC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1.6 . FTP Server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1.7. VNC Server</a:t>
            </a:r>
          </a:p>
        </p:txBody>
      </p:sp>
    </p:spTree>
    <p:extLst>
      <p:ext uri="{BB962C8B-B14F-4D97-AF65-F5344CB8AC3E}">
        <p14:creationId xmlns:p14="http://schemas.microsoft.com/office/powerpoint/2010/main" val="146249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461C40-D4A1-F318-8F24-FB51DEE96FBA}"/>
              </a:ext>
            </a:extLst>
          </p:cNvPr>
          <p:cNvSpPr txBox="1"/>
          <p:nvPr/>
        </p:nvSpPr>
        <p:spPr>
          <a:xfrm>
            <a:off x="270386" y="152617"/>
            <a:ext cx="11832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Cài đặt hệ điều hành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Bước 1: Cài đặt hệ điều hành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Ubuntu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với tên là  và đặt mật khẩu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BF5C00-9322-DA63-D74E-549EB336F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614"/>
            <a:ext cx="6472720" cy="59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D196BF-8E40-20EA-4713-9EB9D2AC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8" y="1070192"/>
            <a:ext cx="5359684" cy="57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18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167A667-BAAE-4437-DCD2-8FB41BC1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9" y="0"/>
            <a:ext cx="58447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ED7CA92-1A9E-5050-BD9F-52E94CC4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292" y="0"/>
            <a:ext cx="4979539" cy="162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BBE938D-7DF1-32BB-7210-4CF63E594154}"/>
              </a:ext>
            </a:extLst>
          </p:cNvPr>
          <p:cNvSpPr txBox="1"/>
          <p:nvPr/>
        </p:nvSpPr>
        <p:spPr>
          <a:xfrm>
            <a:off x="6420482" y="1739056"/>
            <a:ext cx="5095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2 :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 khi chờ cài đặt thành công, sẽ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restart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lại máy ảo và cho ra giao diện như hình 2. 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6639544-67DA-B321-BF61-8951CDAA4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24175"/>
            <a:ext cx="6096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941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7867D3A-BB66-38C4-EC53-B96A0246D54F}"/>
              </a:ext>
            </a:extLst>
          </p:cNvPr>
          <p:cNvSpPr txBox="1"/>
          <p:nvPr/>
        </p:nvSpPr>
        <p:spPr>
          <a:xfrm>
            <a:off x="101029" y="47956"/>
            <a:ext cx="1198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1.2.Cài đặt dịch vụ SHH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Bước 1: Cài đặt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+mj-lt"/>
              </a:rPr>
              <a:t>OpenSSH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 Server                                                     Bước 2 : Kiểm tra trạng thái</a:t>
            </a:r>
          </a:p>
          <a:p>
            <a:pPr algn="l" rtl="0" fontAlgn="base"/>
            <a:r>
              <a:rPr lang="vi-VN" sz="2400" dirty="0">
                <a:solidFill>
                  <a:srgbClr val="000000"/>
                </a:solidFill>
                <a:latin typeface="+mj-lt"/>
              </a:rPr>
              <a:t>                                                                                                      của dịch vụ SHH</a:t>
            </a:r>
          </a:p>
          <a:p>
            <a:pPr algn="l" rtl="0" fontAlgn="base"/>
            <a:r>
              <a:rPr lang="vi-VN" sz="2400" b="0" i="0" dirty="0">
                <a:solidFill>
                  <a:srgbClr val="374151"/>
                </a:solidFill>
                <a:effectLst/>
                <a:latin typeface="+mj-lt"/>
              </a:rPr>
              <a:t>Mở </a:t>
            </a:r>
            <a:r>
              <a:rPr lang="vi-VN" sz="2400" b="0" i="0" dirty="0" err="1">
                <a:solidFill>
                  <a:srgbClr val="374151"/>
                </a:solidFill>
                <a:effectLst/>
                <a:latin typeface="+mj-lt"/>
              </a:rPr>
              <a:t>terminal</a:t>
            </a:r>
            <a:r>
              <a:rPr lang="vi-VN" sz="2400" b="0" i="0" dirty="0">
                <a:solidFill>
                  <a:srgbClr val="374151"/>
                </a:solidFill>
                <a:effectLst/>
                <a:latin typeface="+mj-lt"/>
              </a:rPr>
              <a:t> và chạy lệnh sau để cài đặt </a:t>
            </a:r>
            <a:r>
              <a:rPr lang="vi-VN" sz="2400" b="0" i="0" dirty="0" err="1">
                <a:solidFill>
                  <a:srgbClr val="374151"/>
                </a:solidFill>
                <a:effectLst/>
                <a:latin typeface="+mj-lt"/>
              </a:rPr>
              <a:t>OpenSSH</a:t>
            </a:r>
            <a:r>
              <a:rPr lang="vi-VN" sz="2400" b="0" i="0" dirty="0">
                <a:solidFill>
                  <a:srgbClr val="374151"/>
                </a:solidFill>
                <a:effectLst/>
                <a:latin typeface="+mj-lt"/>
              </a:rPr>
              <a:t> Server:              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+mj-lt"/>
              </a:rPr>
              <a:t>sudo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+mj-lt"/>
              </a:rPr>
              <a:t>systemctl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+mj-lt"/>
              </a:rPr>
              <a:t>status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+mj-lt"/>
              </a:rPr>
              <a:t>ssh</a:t>
            </a:r>
            <a:r>
              <a:rPr lang="vi-VN" sz="2400" b="0" i="0" dirty="0">
                <a:solidFill>
                  <a:srgbClr val="374151"/>
                </a:solidFill>
                <a:effectLst/>
                <a:latin typeface="+mj-lt"/>
              </a:rPr>
              <a:t>          </a:t>
            </a:r>
            <a:endParaRPr lang="vi-VN" sz="24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Dùng lệnh: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+mj-lt"/>
              </a:rPr>
              <a:t>sudo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+mj-lt"/>
              </a:rPr>
              <a:t>apt-get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+mj-lt"/>
              </a:rPr>
              <a:t>install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+mj-lt"/>
              </a:rPr>
              <a:t>openssh-server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+mj-lt"/>
              </a:rPr>
              <a:t>                                </a:t>
            </a:r>
          </a:p>
        </p:txBody>
      </p:sp>
      <p:pic>
        <p:nvPicPr>
          <p:cNvPr id="4102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D4C3B8-1D8C-F394-D7FE-4BB723CC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6948"/>
            <a:ext cx="6133672" cy="48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884204-184E-4479-CDDE-6954F0D62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01" y="1750638"/>
            <a:ext cx="5935039" cy="51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82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556FDB-3C32-3658-BB7D-554CBE593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8" y="56997"/>
            <a:ext cx="5505450" cy="47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81223C3-2FA3-0B8E-65B8-6E0B20E071AD}"/>
              </a:ext>
            </a:extLst>
          </p:cNvPr>
          <p:cNvSpPr txBox="1"/>
          <p:nvPr/>
        </p:nvSpPr>
        <p:spPr>
          <a:xfrm>
            <a:off x="6096000" y="56997"/>
            <a:ext cx="4616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Bước 3: Kiểm tra kết nối của dịch vụ SSH </a:t>
            </a:r>
          </a:p>
          <a:p>
            <a:pPr algn="l" rtl="0" fontAlgn="base"/>
            <a:r>
              <a:rPr lang="vi-VN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4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vi-VN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sinhvien@192.168.242.128 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pic>
        <p:nvPicPr>
          <p:cNvPr id="5124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603AF5F-18DC-DEAE-9AFD-56B5A417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12" y="1300875"/>
            <a:ext cx="5907854" cy="47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BF89058-EC9A-76C9-0C63-98ADE3A9E13E}"/>
              </a:ext>
            </a:extLst>
          </p:cNvPr>
          <p:cNvSpPr txBox="1"/>
          <p:nvPr/>
        </p:nvSpPr>
        <p:spPr>
          <a:xfrm>
            <a:off x="-38902" y="4770272"/>
            <a:ext cx="1183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nano/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/shh/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sshd_config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B191D492-0125-D2AA-6BCF-15A9C8A3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1937"/>
            <a:ext cx="6209812" cy="1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A72EC9F-4234-2722-6136-AE0A62FFB199}"/>
              </a:ext>
            </a:extLst>
          </p:cNvPr>
          <p:cNvSpPr txBox="1"/>
          <p:nvPr/>
        </p:nvSpPr>
        <p:spPr>
          <a:xfrm>
            <a:off x="-106152" y="5405283"/>
            <a:ext cx="5907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Khởi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lại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dịch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vụ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SSH: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service ssh restart 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vi-VN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vi-VN" dirty="0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52D14737-55F8-8F22-0CC5-5992BF21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0080"/>
            <a:ext cx="5486400" cy="3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9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DBBEC9D-D1D5-2D5E-1EA4-9980144651F9}"/>
              </a:ext>
            </a:extLst>
          </p:cNvPr>
          <p:cNvSpPr txBox="1"/>
          <p:nvPr/>
        </p:nvSpPr>
        <p:spPr>
          <a:xfrm>
            <a:off x="-114529" y="-10929"/>
            <a:ext cx="10774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vi-V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1.3.Cài đặt dịch vụ </a:t>
            </a:r>
            <a:r>
              <a:rPr lang="vi-V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Webserver</a:t>
            </a:r>
            <a:endParaRPr lang="vi-V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Bước 1: Để cài đặt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dùng lệnh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apt-get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apache2                                                               </a:t>
            </a:r>
          </a:p>
          <a:p>
            <a:pPr algn="l" rtl="0" fontAlgn="base"/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                                                                                                           </a:t>
            </a:r>
          </a:p>
          <a:p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736EC3-E7CD-0CAB-BBE7-C1A7E8B4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" y="960670"/>
            <a:ext cx="5832743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D8E93A7-0487-9CFB-4B3C-81A86C2C25B6}"/>
              </a:ext>
            </a:extLst>
          </p:cNvPr>
          <p:cNvSpPr txBox="1"/>
          <p:nvPr/>
        </p:nvSpPr>
        <p:spPr>
          <a:xfrm>
            <a:off x="154236" y="2148289"/>
            <a:ext cx="5255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Bước 2: Để kích hoạt CGI, dùng lệnh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init.d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/apache2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Sau đó dùng lệnh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a2enmod </a:t>
            </a:r>
            <a:r>
              <a:rPr lang="vi-VN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cgi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algn="l" rtl="0" fontAlgn="base"/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Khởi động </a:t>
            </a:r>
          </a:p>
        </p:txBody>
      </p:sp>
      <p:pic>
        <p:nvPicPr>
          <p:cNvPr id="10248" name="Picture 8" descr="A screenshot of a login page&#10;&#10;Description automatically generated">
            <a:extLst>
              <a:ext uri="{FF2B5EF4-FFF2-40B4-BE49-F238E27FC236}">
                <a16:creationId xmlns:a16="http://schemas.microsoft.com/office/drawing/2014/main" id="{F68209E4-264C-50A1-9525-013C7E5B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2936"/>
            <a:ext cx="5934420" cy="29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63B5557-C210-F1C2-4641-1C9E5008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979" y="777733"/>
            <a:ext cx="6095312" cy="561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FB7307-8B12-62A9-5CF4-589FCF72CD15}"/>
              </a:ext>
            </a:extLst>
          </p:cNvPr>
          <p:cNvSpPr txBox="1"/>
          <p:nvPr/>
        </p:nvSpPr>
        <p:spPr>
          <a:xfrm>
            <a:off x="7083846" y="6396335"/>
            <a:ext cx="374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cài đặt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89164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765694F-3423-92FE-BE44-16B357ABBF16}"/>
              </a:ext>
            </a:extLst>
          </p:cNvPr>
          <p:cNvSpPr txBox="1"/>
          <p:nvPr/>
        </p:nvSpPr>
        <p:spPr>
          <a:xfrm>
            <a:off x="67938" y="638736"/>
            <a:ext cx="492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Dùng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lệnh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sudo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apt install build-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esential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8206F09-9C67-2CE9-A515-A2EA40537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" y="1461580"/>
            <a:ext cx="6098955" cy="539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067ADB7-3207-6A38-E1D9-74164AFF0861}"/>
              </a:ext>
            </a:extLst>
          </p:cNvPr>
          <p:cNvSpPr txBox="1"/>
          <p:nvPr/>
        </p:nvSpPr>
        <p:spPr>
          <a:xfrm>
            <a:off x="0" y="33572"/>
            <a:ext cx="4239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1.4.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Cài đặt dịch vụ FTP Server </a:t>
            </a:r>
          </a:p>
          <a:p>
            <a:endParaRPr lang="vi-VN" sz="2400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D5E5C0F-DA69-D005-941C-6D6102544955}"/>
              </a:ext>
            </a:extLst>
          </p:cNvPr>
          <p:cNvSpPr txBox="1"/>
          <p:nvPr/>
        </p:nvSpPr>
        <p:spPr>
          <a:xfrm>
            <a:off x="6797405" y="264405"/>
            <a:ext cx="3371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Mở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WinSCP ở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máy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thật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vi-VN" sz="2400" dirty="0"/>
          </a:p>
          <a:p>
            <a:endParaRPr lang="vi-VN" dirty="0"/>
          </a:p>
        </p:txBody>
      </p:sp>
      <p:pic>
        <p:nvPicPr>
          <p:cNvPr id="11270" name="Picture 6" descr="A blue background with a lock and arrows&#10;&#10;Description automatically generated">
            <a:extLst>
              <a:ext uri="{FF2B5EF4-FFF2-40B4-BE49-F238E27FC236}">
                <a16:creationId xmlns:a16="http://schemas.microsoft.com/office/drawing/2014/main" id="{7B820CE7-8CF0-70F5-C59C-9EA68E4C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405" y="823402"/>
            <a:ext cx="1546031" cy="9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61C236F-4E1D-DB77-6D22-CEF118DEBDF7}"/>
              </a:ext>
            </a:extLst>
          </p:cNvPr>
          <p:cNvSpPr txBox="1"/>
          <p:nvPr/>
        </p:nvSpPr>
        <p:spPr>
          <a:xfrm>
            <a:off x="6753339" y="1814106"/>
            <a:ext cx="3628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đăng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nhập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nhập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địa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chỉ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IP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máy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ảo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Ubuntu (192.168.242.128) </a:t>
            </a:r>
            <a:endParaRPr lang="vi-VN" sz="2400" dirty="0"/>
          </a:p>
        </p:txBody>
      </p:sp>
      <p:pic>
        <p:nvPicPr>
          <p:cNvPr id="11272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9CBCD41-E3B7-527C-4B2B-CEC42D6A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81" y="2620678"/>
            <a:ext cx="5728770" cy="423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479821"/>
      </p:ext>
    </p:extLst>
  </p:cSld>
  <p:clrMapOvr>
    <a:masterClrMapping/>
  </p:clrMapOvr>
</p:sld>
</file>

<file path=ppt/theme/theme1.xml><?xml version="1.0" encoding="utf-8"?>
<a:theme xmlns:a="http://schemas.openxmlformats.org/drawingml/2006/main" name="Hoài niệm">
  <a:themeElements>
    <a:clrScheme name="Hoài niệm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Hoài niệm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ài niệm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374</TotalTime>
  <Words>571</Words>
  <Application>Microsoft Office PowerPoint</Application>
  <PresentationFormat>Widescreen</PresentationFormat>
  <Paragraphs>134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Times New Roman</vt:lpstr>
      <vt:lpstr>Hoài niệm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Dang Hoang Vu</dc:creator>
  <cp:lastModifiedBy>AGNet Diskless</cp:lastModifiedBy>
  <cp:revision>11</cp:revision>
  <dcterms:created xsi:type="dcterms:W3CDTF">2024-01-09T13:52:03Z</dcterms:created>
  <dcterms:modified xsi:type="dcterms:W3CDTF">2024-01-10T09:17:38Z</dcterms:modified>
</cp:coreProperties>
</file>